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Old Standard TT"/>
      <p:regular r:id="rId34"/>
      <p:bold r:id="rId35"/>
      <p: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E7E535D-0FA3-4FB3-A59D-DCF41F493FAD}">
  <a:tblStyle styleId="{BE7E535D-0FA3-4FB3-A59D-DCF41F493F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OldStandardTT-bold.fntdata"/><Relationship Id="rId12" Type="http://schemas.openxmlformats.org/officeDocument/2006/relationships/slide" Target="slides/slide7.xml"/><Relationship Id="rId34" Type="http://schemas.openxmlformats.org/officeDocument/2006/relationships/font" Target="fonts/OldStandardTT-regular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OldStandardTT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Connor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Connor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Nick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Nick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Nick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Nick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Tommy - go into detail about the design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Tommy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Timecard - pay period.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TimeData - the punches.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UserProjectTask - combo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Tommy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Christian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Christian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Andrew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Andrew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Andrew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Connor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buSzPts val="14000"/>
              <a:buNone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rgbClr val="3C78D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rgbClr val="C9DAF8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rgbClr val="C9DAF8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rgbClr val="6AA84F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rgbClr val="E3FFE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47475" y="226275"/>
            <a:ext cx="8118600" cy="152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600"/>
              <a:t>Senior Design: Team sdmay18-14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3600"/>
              <a:t>Mobile and Web Timecard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512700" y="3216839"/>
            <a:ext cx="8118600" cy="787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69850" lvl="0" marL="0" rt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Andrew Hoelscher </a:t>
            </a:r>
          </a:p>
          <a:p>
            <a:pPr indent="-69850" lvl="0" mar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Christian Wesseler</a:t>
            </a:r>
          </a:p>
          <a:p>
            <a:pPr indent="-69850" lvl="0" mar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Cole Stephan</a:t>
            </a:r>
          </a:p>
          <a:p>
            <a:pPr indent="-69850" lvl="0" mar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Connor McCann </a:t>
            </a:r>
          </a:p>
          <a:p>
            <a:pPr indent="-69850" lvl="0" mar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Jason Thomas </a:t>
            </a:r>
          </a:p>
          <a:p>
            <a:pPr indent="-69850" lvl="0" marL="0" algn="l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Nicholas Flege</a:t>
            </a: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700"/>
              <a:t>Thomas Reins </a:t>
            </a: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 b="0" l="4451" r="4149" t="0"/>
          <a:stretch/>
        </p:blipFill>
        <p:spPr>
          <a:xfrm>
            <a:off x="4588525" y="1965451"/>
            <a:ext cx="3868499" cy="285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Potential Risks and Mitigation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 security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time card will have access to private information, including data on other companies.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Testing application with generated test data before integrating with existing systems.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Financial responsibility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Billing for projects is based on the results of the timecard. Inaccurate information could lead to profit loss, or overcharging.</a:t>
            </a:r>
          </a:p>
          <a:p>
            <a:pPr indent="-317500" lvl="1" marL="914400">
              <a:spcBef>
                <a:spcPts val="0"/>
              </a:spcBef>
              <a:buSzPts val="1400"/>
              <a:buChar char="○"/>
            </a:pPr>
            <a:r>
              <a:rPr lang="en"/>
              <a:t>Comparison testing will be done between Genova’s current systems, and the new timecard to ensure a </a:t>
            </a:r>
            <a:r>
              <a:rPr lang="en"/>
              <a:t>seamless</a:t>
            </a:r>
            <a:r>
              <a:rPr lang="en"/>
              <a:t> transition</a:t>
            </a: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Resource/Cost Estimate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The biggest cost for this project is hosting our servers on Microsoft Azure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32" name="Shape 132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{BE7E535D-0FA3-4FB3-A59D-DCF41F493FAD}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Server Type (1 Instance)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per Month ($)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 for 12 Months ($)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Windows Virtual Machine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102.48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1229.76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SQL Database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4.91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58.92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Total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107.39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1228.68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3" name="Shape 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Milestones &amp; Schedule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926" y="1152474"/>
            <a:ext cx="7270134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System Design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Functional Decomposition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 and Mobile Specifications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User can login and logout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New users can create accounts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Users can create a new time card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Users can record time for specific client, project, and task</a:t>
            </a:r>
          </a:p>
          <a:p>
            <a:pPr indent="-342900" lvl="2" marL="13716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Block and start/end time formats. 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Users can submit timecard to manager for approval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SzPts val="1800"/>
              <a:buChar char="○"/>
            </a:pPr>
            <a:r>
              <a:rPr lang="en" sz="1800"/>
              <a:t>Users can view reports of previous timecards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Functional Decomposition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Web-specific Specifications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Managers can review and approve their direct reports’ timecards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Admin can view summaries of all users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Admin can create/edit/complete timecard for another user</a:t>
            </a:r>
          </a:p>
          <a:p>
            <a:pPr indent="-342900" lvl="1" marL="914400" rtl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SzPts val="1800"/>
              <a:buChar char="○"/>
            </a:pPr>
            <a:r>
              <a:rPr lang="en" sz="1800"/>
              <a:t>Admin can submit timecards for given pay period to accounting system</a:t>
            </a: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Database Design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0001" y="1058225"/>
            <a:ext cx="6383975" cy="389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550" y="0"/>
            <a:ext cx="8202900" cy="499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Detailed Design/UI Flows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425" y="1552200"/>
            <a:ext cx="3079306" cy="293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1631" y="1552200"/>
            <a:ext cx="4245036" cy="293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Software Platforms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Microsoft Azure to host servers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Programming Languages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Java, for Android development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Swift, for iOS development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C# for server communication (.NET)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Javascript/Angular for website development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Tools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Rally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Xcode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Android Studio</a:t>
            </a:r>
          </a:p>
          <a:p>
            <a:pPr indent="-317500" lvl="1" marL="914400" rtl="0">
              <a:spcBef>
                <a:spcPts val="0"/>
              </a:spcBef>
              <a:buSzPts val="1400"/>
              <a:buChar char="○"/>
            </a:pPr>
            <a:r>
              <a:rPr lang="en"/>
              <a:t>Visual Studio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214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Project Plan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Problem Statement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Conceptual Sketch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Functional Requirements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Non-Functional Requirements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Constraints and Considerations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Market Survey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Potential Risks and Mitigation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Resource/Cost Estimate</a:t>
            </a:r>
          </a:p>
          <a:p>
            <a:pPr indent="-317500" lvl="0" marL="457200">
              <a:spcBef>
                <a:spcPts val="0"/>
              </a:spcBef>
              <a:buSzPts val="1400"/>
              <a:buChar char="●"/>
            </a:pPr>
            <a:r>
              <a:rPr lang="en"/>
              <a:t>Project Milestones &amp; Schedule</a:t>
            </a:r>
          </a:p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3447750" y="1152475"/>
            <a:ext cx="3016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System Design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Functional Decomposition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Detailed Design/UI Flows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Software Platforms</a:t>
            </a:r>
          </a:p>
          <a:p>
            <a:pPr indent="-317500" lvl="0" marL="457200">
              <a:spcBef>
                <a:spcPts val="0"/>
              </a:spcBef>
              <a:buSzPts val="1400"/>
              <a:buChar char="●"/>
            </a:pPr>
            <a:r>
              <a:rPr lang="en"/>
              <a:t>Test Plan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6127500" y="1152475"/>
            <a:ext cx="3016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Project Standing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Current Status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Team Member Responsibilities </a:t>
            </a:r>
          </a:p>
          <a:p>
            <a:pPr indent="-317500" lvl="0" marL="457200" rtl="0">
              <a:spcBef>
                <a:spcPts val="0"/>
              </a:spcBef>
              <a:buSzPts val="1400"/>
              <a:buChar char="●"/>
            </a:pPr>
            <a:r>
              <a:rPr lang="en"/>
              <a:t>Plan for Spring Semester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Test Plan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Product testing will be performed using test data provided by Genova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testing software has been selected currently to process project’s correctness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Testing will be done in accordance with Genova’s expectations, utilizing their preferred software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Unit tests on iOS through Xcode’s testing framework</a:t>
            </a: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Standing</a:t>
            </a: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Current Status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Stories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Azure Environment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 “Dummy Data”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Rough Design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Web Framework Selected</a:t>
            </a:r>
          </a:p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Team Member Responsibilities 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Andrew Hoelscher - Software Testing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Christian Wesseler - Design and Documentation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Cole Stephan - Server Management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Connor McCann - Android Development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Jason Thomas - Team Administrator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Nicholas Flege - iOS Development</a:t>
            </a:r>
          </a:p>
          <a:p>
            <a:pPr indent="-6985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/>
              <a:t>Thomas Reins - Web Development</a:t>
            </a:r>
          </a:p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Plan for Spring Semester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Finalize backend server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up web-based timecard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android and iOS timecard variants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timecard on test data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Integrate into Genova systems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support for external companies to use with their databases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timecard with external company test data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Product release</a:t>
            </a:r>
          </a:p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152475"/>
            <a:ext cx="3214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Project Plan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Problem Statement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Conceptual Sketch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Functional Requirements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Non-Functional Requirements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Constraints and Considerations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Market Survey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Potential Risks and Mitigation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Resource/Cost Estimate</a:t>
            </a:r>
          </a:p>
          <a:p>
            <a:pPr indent="-317500" lvl="0" marL="457200" rtl="0">
              <a:spcBef>
                <a:spcPts val="0"/>
              </a:spcBef>
              <a:buSzPts val="1400"/>
              <a:buChar char="●"/>
            </a:pPr>
            <a:r>
              <a:rPr lang="en"/>
              <a:t>Project Milestones &amp; Schedule</a:t>
            </a:r>
          </a:p>
        </p:txBody>
      </p:sp>
      <p:sp>
        <p:nvSpPr>
          <p:cNvPr id="229" name="Shape 229"/>
          <p:cNvSpPr txBox="1"/>
          <p:nvPr>
            <p:ph idx="2" type="body"/>
          </p:nvPr>
        </p:nvSpPr>
        <p:spPr>
          <a:xfrm>
            <a:off x="3484875" y="1152475"/>
            <a:ext cx="3016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System Design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Functional Decomposition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Detailed Design/UI Flows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Software Platforms</a:t>
            </a:r>
          </a:p>
          <a:p>
            <a:pPr indent="-317500" lvl="0" marL="457200" rtl="0">
              <a:spcBef>
                <a:spcPts val="0"/>
              </a:spcBef>
              <a:buSzPts val="1400"/>
              <a:buChar char="●"/>
            </a:pPr>
            <a:r>
              <a:rPr lang="en"/>
              <a:t>Test Plan</a:t>
            </a:r>
          </a:p>
        </p:txBody>
      </p:sp>
      <p:sp>
        <p:nvSpPr>
          <p:cNvPr id="230" name="Shape 230"/>
          <p:cNvSpPr txBox="1"/>
          <p:nvPr>
            <p:ph idx="2" type="body"/>
          </p:nvPr>
        </p:nvSpPr>
        <p:spPr>
          <a:xfrm>
            <a:off x="6127500" y="1152475"/>
            <a:ext cx="3016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b="1" lang="en" sz="1800"/>
              <a:t>Project Standing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Current Status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Team Member Responsibilities </a:t>
            </a:r>
          </a:p>
          <a:p>
            <a:pPr indent="-317500" lvl="0" marL="457200" rtl="0">
              <a:spcBef>
                <a:spcPts val="0"/>
              </a:spcBef>
              <a:buSzPts val="1400"/>
              <a:buChar char="●"/>
            </a:pPr>
            <a:r>
              <a:rPr lang="en"/>
              <a:t>Plan for Spring Semester</a:t>
            </a:r>
          </a:p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311700" y="2265150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/>
              <a:t>We will take this time to answer any questions.</a:t>
            </a:r>
          </a:p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311700" y="2265150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/>
              <a:t>Ok, that’s enough questions.</a:t>
            </a:r>
          </a:p>
        </p:txBody>
      </p:sp>
      <p:sp>
        <p:nvSpPr>
          <p:cNvPr id="243" name="Shape 2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Project Plan</a:t>
            </a:r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Problem Statement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Genova and other companies contract employees for specific projects. The time spent working is recorded in a timecard</a:t>
            </a:r>
            <a:r>
              <a:rPr lang="en"/>
              <a:t> in order</a:t>
            </a:r>
            <a:r>
              <a:rPr lang="en"/>
              <a:t> to compensate with pay rates that correspond to each project.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Genova’s old timecard broke due to a separate software update. Since then, they have been in need of a timecard app that their company can use.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This problem may not be unique to Genova. As such, the timecard system we develop will be sold by Genova to other companies needing similar solutions.</a:t>
            </a:r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Conceptual Sketch</a:t>
            </a:r>
          </a:p>
        </p:txBody>
      </p:sp>
      <p:pic>
        <p:nvPicPr>
          <p:cNvPr descr="System Diagram-2.pn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1925" y="1179800"/>
            <a:ext cx="4867275" cy="36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Functional Requirements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card software that works on iOS, Android, and web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can integrate with existing accounting systems (Dynamics) at Genova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 functions for different levels of users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Employee, Manager, Admin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for different time cards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Time card periods of 1-week, 2-week, 1-month, etc...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the work week start on Monday, Sunday, etc...?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Display relevant information to user about time card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Past time card summaries for Employee</a:t>
            </a:r>
          </a:p>
          <a:p>
            <a:pPr indent="-317500" lvl="1" marL="914400" rtl="0">
              <a:spcBef>
                <a:spcPts val="0"/>
              </a:spcBef>
              <a:buSzPts val="1400"/>
              <a:buChar char="○"/>
            </a:pPr>
            <a:r>
              <a:rPr lang="en"/>
              <a:t>Team/Department/Company time summaries for Managers</a:t>
            </a:r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Non-Functional Requirements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to use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design and function between mobile and web platforms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Secure database and communications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Sensitive business information is stored and sent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Scalable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Any number of employees</a:t>
            </a:r>
          </a:p>
          <a:p>
            <a:pPr indent="-317500" lvl="1" marL="914400" rtl="0">
              <a:spcBef>
                <a:spcPts val="0"/>
              </a:spcBef>
              <a:buSzPts val="1400"/>
              <a:buChar char="○"/>
            </a:pPr>
            <a:r>
              <a:rPr lang="en"/>
              <a:t>Any business</a:t>
            </a: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Constraints and Considerations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 should be similar to Genova’s previous time card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needs to be reliable and maintainable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iOS development requires Apple hardware to develop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Visual Studio does not work on native Mac computers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Ex: Issues with Azure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Private information that is used during development must be kept confidential and secure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Market Survey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are already existing time card programs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Microsoft, T-Sheets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are complex, don’t have multiplatform support, or are not free to use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en"/>
              <a:t>Not flexible - have a set weekly time card start/end days and weekly periods</a:t>
            </a: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